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1097280"/>
            <a:ext cx="640080" cy="640080"/>
          </a:xfrm>
          <a:prstGeom prst="roundRect">
            <a:avLst>
              <a:gd name="adj" fmla="val 17143"/>
            </a:avLst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1097280"/>
            <a:ext cx="6400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731520" y="192024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Reconcilr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731520" y="26060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Intelligent Matching for Accountants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329184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Transforming the most time-consuming part of accounting work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663440"/>
            <a:ext cx="7680960" cy="4800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reconcilr.com  |  phillip@solutionssynthesis.com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Problem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is the dirty secret of accounting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200400" cy="1645920"/>
          </a:xfrm>
          <a:prstGeom prst="rect">
            <a:avLst/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417320"/>
            <a:ext cx="3200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60–70%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731520" y="2240280"/>
            <a:ext cx="32004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fee time spent matching</a:t>
            </a:r>
            <a:endParaRPr lang="en-US" sz="1200" dirty="0"/>
          </a:p>
          <a:p>
            <a:pPr algn="ctr" indent="0" marL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things that don't quite match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389120" y="1371600"/>
            <a:ext cx="4206240" cy="34747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9" name="Text 7"/>
          <p:cNvSpPr/>
          <p:nvPr/>
        </p:nvSpPr>
        <p:spPr>
          <a:xfrm>
            <a:off x="4480560" y="137160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AMZN MKTP UK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943600" y="137160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217920" y="137160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Amazon Marketplace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7680960" y="137160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Abbreviations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389120" y="1737360"/>
            <a:ext cx="420624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4" name="Text 12"/>
          <p:cNvSpPr/>
          <p:nvPr/>
        </p:nvSpPr>
        <p:spPr>
          <a:xfrm>
            <a:off x="4480560" y="1737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£4,999.00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5943600" y="173736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6217920" y="173736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£4,949.01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7680960" y="173736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Early settlement discount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389120" y="2103120"/>
            <a:ext cx="4206240" cy="347472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9" name="Text 17"/>
          <p:cNvSpPr/>
          <p:nvPr/>
        </p:nvSpPr>
        <p:spPr>
          <a:xfrm>
            <a:off x="4480560" y="210312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× £1,667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943600" y="210312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217920" y="210312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× £5,000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7680960" y="210312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payments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4389120" y="2468880"/>
            <a:ext cx="4206240" cy="347472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4" name="Text 22"/>
          <p:cNvSpPr/>
          <p:nvPr/>
        </p:nvSpPr>
        <p:spPr>
          <a:xfrm>
            <a:off x="4480560" y="24688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EF4444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TfL Travel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0" y="2468880"/>
            <a:ext cx="274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≠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217920" y="2468880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0B981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Transport for London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7680960" y="2468880"/>
            <a:ext cx="914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name variants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389120" y="2926080"/>
            <a:ext cx="420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software demands exact matches.</a:t>
            </a:r>
            <a:endParaRPr lang="en-US" sz="1200" dirty="0"/>
          </a:p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Reality delivers approximate matches.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31520" y="3749040"/>
            <a:ext cx="7680960" cy="82296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30" name="Text 28"/>
          <p:cNvSpPr/>
          <p:nvPr/>
        </p:nvSpPr>
        <p:spPr>
          <a:xfrm>
            <a:off x="1005840" y="3749040"/>
            <a:ext cx="74066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75.8 million hours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reconciliation work annually in UK SME practices — done mostly in Excel, by expensive humans, under deadline pressure.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Solution: Hyper Fuzzy Matching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AI hype. Intelligent confidence-scored matching that thinks like an accountant.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32588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32588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AMZN MKTP UK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3200400" y="132588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3566160" y="132588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Amazon Marketplace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132320" y="139903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F59E0B"/>
          </a:solidFill>
          <a:ln/>
        </p:spPr>
      </p:sp>
      <p:sp>
        <p:nvSpPr>
          <p:cNvPr id="10" name="Text 8"/>
          <p:cNvSpPr/>
          <p:nvPr/>
        </p:nvSpPr>
        <p:spPr>
          <a:xfrm>
            <a:off x="7132320" y="139903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731520" y="187452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914400" y="187452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£4,949.01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0" y="187452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3566160" y="187452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£4,999.00 (1% discount)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7132320" y="194767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10B981"/>
          </a:solidFill>
          <a:ln/>
        </p:spPr>
      </p:sp>
      <p:sp>
        <p:nvSpPr>
          <p:cNvPr id="16" name="Text 14"/>
          <p:cNvSpPr/>
          <p:nvPr/>
        </p:nvSpPr>
        <p:spPr>
          <a:xfrm>
            <a:off x="7132320" y="194767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94%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2423160"/>
            <a:ext cx="7680960" cy="45720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914400" y="2423160"/>
            <a:ext cx="2286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 items = £5,001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3200400" y="242316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3566160" y="2423160"/>
            <a:ext cx="29260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 invoice = £5,000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7132320" y="2496312"/>
            <a:ext cx="822960" cy="310896"/>
          </a:xfrm>
          <a:prstGeom prst="roundRect">
            <a:avLst>
              <a:gd name="adj" fmla="val 14706"/>
            </a:avLst>
          </a:prstGeom>
          <a:solidFill>
            <a:srgbClr val="10B981"/>
          </a:solidFill>
          <a:ln/>
        </p:spPr>
      </p:sp>
      <p:sp>
        <p:nvSpPr>
          <p:cNvPr id="22" name="Text 20"/>
          <p:cNvSpPr/>
          <p:nvPr/>
        </p:nvSpPr>
        <p:spPr>
          <a:xfrm>
            <a:off x="7132320" y="2496312"/>
            <a:ext cx="8229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91%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731520" y="306324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Confidence Scoring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73152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5" name="Shape 23"/>
          <p:cNvSpPr/>
          <p:nvPr/>
        </p:nvSpPr>
        <p:spPr>
          <a:xfrm>
            <a:off x="731520" y="3474720"/>
            <a:ext cx="18288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26" name="Text 24"/>
          <p:cNvSpPr/>
          <p:nvPr/>
        </p:nvSpPr>
        <p:spPr>
          <a:xfrm>
            <a:off x="73152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95%+</a:t>
            </a:r>
            <a:endParaRPr lang="en-US" sz="1400" dirty="0"/>
          </a:p>
        </p:txBody>
      </p:sp>
      <p:sp>
        <p:nvSpPr>
          <p:cNvPr id="27" name="Text 25"/>
          <p:cNvSpPr/>
          <p:nvPr/>
        </p:nvSpPr>
        <p:spPr>
          <a:xfrm>
            <a:off x="73152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Auto-accept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269748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9" name="Shape 27"/>
          <p:cNvSpPr/>
          <p:nvPr/>
        </p:nvSpPr>
        <p:spPr>
          <a:xfrm>
            <a:off x="2697480" y="3474720"/>
            <a:ext cx="1828800" cy="54864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30" name="Text 28"/>
          <p:cNvSpPr/>
          <p:nvPr/>
        </p:nvSpPr>
        <p:spPr>
          <a:xfrm>
            <a:off x="269748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75–94%</a:t>
            </a:r>
            <a:endParaRPr lang="en-US" sz="1400" dirty="0"/>
          </a:p>
        </p:txBody>
      </p:sp>
      <p:sp>
        <p:nvSpPr>
          <p:cNvPr id="31" name="Text 29"/>
          <p:cNvSpPr/>
          <p:nvPr/>
        </p:nvSpPr>
        <p:spPr>
          <a:xfrm>
            <a:off x="269748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queue</a:t>
            </a:r>
            <a:endParaRPr lang="en-US" sz="1000" dirty="0"/>
          </a:p>
        </p:txBody>
      </p:sp>
      <p:sp>
        <p:nvSpPr>
          <p:cNvPr id="32" name="Shape 30"/>
          <p:cNvSpPr/>
          <p:nvPr/>
        </p:nvSpPr>
        <p:spPr>
          <a:xfrm>
            <a:off x="466344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3" name="Shape 31"/>
          <p:cNvSpPr/>
          <p:nvPr/>
        </p:nvSpPr>
        <p:spPr>
          <a:xfrm>
            <a:off x="4663440" y="3474720"/>
            <a:ext cx="1828800" cy="54864"/>
          </a:xfrm>
          <a:prstGeom prst="rect">
            <a:avLst/>
          </a:prstGeom>
          <a:solidFill>
            <a:srgbClr val="F97316"/>
          </a:solidFill>
          <a:ln/>
        </p:spPr>
      </p:sp>
      <p:sp>
        <p:nvSpPr>
          <p:cNvPr id="34" name="Text 32"/>
          <p:cNvSpPr/>
          <p:nvPr/>
        </p:nvSpPr>
        <p:spPr>
          <a:xfrm>
            <a:off x="466344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9731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50–74%</a:t>
            </a:r>
            <a:endParaRPr lang="en-US" sz="1400" dirty="0"/>
          </a:p>
        </p:txBody>
      </p:sp>
      <p:sp>
        <p:nvSpPr>
          <p:cNvPr id="35" name="Text 33"/>
          <p:cNvSpPr/>
          <p:nvPr/>
        </p:nvSpPr>
        <p:spPr>
          <a:xfrm>
            <a:off x="466344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Investigation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6629400" y="3474720"/>
            <a:ext cx="1828800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7" name="Shape 35"/>
          <p:cNvSpPr/>
          <p:nvPr/>
        </p:nvSpPr>
        <p:spPr>
          <a:xfrm>
            <a:off x="6629400" y="3474720"/>
            <a:ext cx="1828800" cy="54864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38" name="Text 36"/>
          <p:cNvSpPr/>
          <p:nvPr/>
        </p:nvSpPr>
        <p:spPr>
          <a:xfrm>
            <a:off x="662940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&lt;50%</a:t>
            </a:r>
            <a:endParaRPr lang="en-US" sz="1400" dirty="0"/>
          </a:p>
        </p:txBody>
      </p:sp>
      <p:sp>
        <p:nvSpPr>
          <p:cNvPr id="39" name="Text 37"/>
          <p:cNvSpPr/>
          <p:nvPr/>
        </p:nvSpPr>
        <p:spPr>
          <a:xfrm>
            <a:off x="6629400" y="379476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Manual work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731520" y="429768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Thresholds configurable per client, per engagement type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How It Works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45720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114300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6" name="Text 4"/>
          <p:cNvSpPr/>
          <p:nvPr/>
        </p:nvSpPr>
        <p:spPr>
          <a:xfrm>
            <a:off x="114300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45720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Upload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59436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Bank statement CSV +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ledger extract CSV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233172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265176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33756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2" name="Text 10"/>
          <p:cNvSpPr/>
          <p:nvPr/>
        </p:nvSpPr>
        <p:spPr>
          <a:xfrm>
            <a:off x="333756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65176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Match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278892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Hyper Fuzzy engine builds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confidence-scored matches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452628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16" name="Shape 14"/>
          <p:cNvSpPr/>
          <p:nvPr/>
        </p:nvSpPr>
        <p:spPr>
          <a:xfrm>
            <a:off x="484632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53212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8" name="Text 16"/>
          <p:cNvSpPr/>
          <p:nvPr/>
        </p:nvSpPr>
        <p:spPr>
          <a:xfrm>
            <a:off x="553212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84632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498348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matches ranked by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confidence (98%, 87%...)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720840" y="1828800"/>
            <a:ext cx="320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2400" dirty="0"/>
          </a:p>
        </p:txBody>
      </p:sp>
      <p:sp>
        <p:nvSpPr>
          <p:cNvPr id="22" name="Shape 20"/>
          <p:cNvSpPr/>
          <p:nvPr/>
        </p:nvSpPr>
        <p:spPr>
          <a:xfrm>
            <a:off x="7040880" y="1097280"/>
            <a:ext cx="1874520" cy="256032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726680" y="1325880"/>
            <a:ext cx="502920" cy="5029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24" name="Text 22"/>
          <p:cNvSpPr/>
          <p:nvPr/>
        </p:nvSpPr>
        <p:spPr>
          <a:xfrm>
            <a:off x="7726680" y="13258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7040880" y="2011680"/>
            <a:ext cx="1874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Export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7178040" y="2423160"/>
            <a:ext cx="1600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Excel working papers,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 schedules</a:t>
            </a:r>
            <a:endParaRPr lang="en-US" sz="1100" dirty="0"/>
          </a:p>
        </p:txBody>
      </p:sp>
      <p:sp>
        <p:nvSpPr>
          <p:cNvPr id="27" name="Shape 25"/>
          <p:cNvSpPr/>
          <p:nvPr/>
        </p:nvSpPr>
        <p:spPr>
          <a:xfrm>
            <a:off x="731520" y="3931920"/>
            <a:ext cx="7680960" cy="731520"/>
          </a:xfrm>
          <a:prstGeom prst="rect">
            <a:avLst/>
          </a:prstGeom>
          <a:solidFill>
            <a:srgbClr val="F0FDF4"/>
          </a:solidFill>
          <a:ln/>
        </p:spPr>
      </p:sp>
      <p:sp>
        <p:nvSpPr>
          <p:cNvPr id="28" name="Text 26"/>
          <p:cNvSpPr/>
          <p:nvPr/>
        </p:nvSpPr>
        <p:spPr>
          <a:xfrm>
            <a:off x="1005840" y="3931920"/>
            <a:ext cx="74066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CSV uploads only </a:t>
            </a:r>
            <a:pPr indent="0" marL="0">
              <a:buNone/>
            </a:pPr>
            <a:r>
              <a:rPr lang="en-US" sz="12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no API credentials needed. Works with any accounting software. Your data stays secure.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Five Layers of Intelligence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731520" y="1051560"/>
            <a:ext cx="73152" cy="64008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" name="Shape 3"/>
          <p:cNvSpPr/>
          <p:nvPr/>
        </p:nvSpPr>
        <p:spPr>
          <a:xfrm>
            <a:off x="804672" y="1051560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6" name="Text 4"/>
          <p:cNvSpPr/>
          <p:nvPr/>
        </p:nvSpPr>
        <p:spPr>
          <a:xfrm>
            <a:off x="1005840" y="1051560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463040" y="1051560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Lexical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291840" y="1051560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Typo tolerance, abbreviation expansion,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trading name → legal name mapping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31520" y="1764792"/>
            <a:ext cx="73152" cy="640080"/>
          </a:xfrm>
          <a:prstGeom prst="rect">
            <a:avLst/>
          </a:prstGeom>
          <a:solidFill>
            <a:srgbClr val="0D9488"/>
          </a:solidFill>
          <a:ln/>
        </p:spPr>
      </p:sp>
      <p:sp>
        <p:nvSpPr>
          <p:cNvPr id="10" name="Shape 8"/>
          <p:cNvSpPr/>
          <p:nvPr/>
        </p:nvSpPr>
        <p:spPr>
          <a:xfrm>
            <a:off x="804672" y="1764792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1764792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D9488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463040" y="1764792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Numeric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3291840" y="1764792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Rounding tolerance, early settlement,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split/combine detection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731520" y="2478024"/>
            <a:ext cx="73152" cy="640080"/>
          </a:xfrm>
          <a:prstGeom prst="rect">
            <a:avLst/>
          </a:prstGeom>
          <a:solidFill>
            <a:srgbClr val="0891B2"/>
          </a:solidFill>
          <a:ln/>
        </p:spPr>
      </p:sp>
      <p:sp>
        <p:nvSpPr>
          <p:cNvPr id="15" name="Shape 13"/>
          <p:cNvSpPr/>
          <p:nvPr/>
        </p:nvSpPr>
        <p:spPr>
          <a:xfrm>
            <a:off x="804672" y="2478024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16" name="Text 14"/>
          <p:cNvSpPr/>
          <p:nvPr/>
        </p:nvSpPr>
        <p:spPr>
          <a:xfrm>
            <a:off x="1005840" y="2478024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0891B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463040" y="2478024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Temporal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3291840" y="2478024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Adjacent-day matching, month-end timing,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pattern detection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731520" y="3191256"/>
            <a:ext cx="73152" cy="64008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0" name="Shape 18"/>
          <p:cNvSpPr/>
          <p:nvPr/>
        </p:nvSpPr>
        <p:spPr>
          <a:xfrm>
            <a:off x="804672" y="3191256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1" name="Text 19"/>
          <p:cNvSpPr/>
          <p:nvPr/>
        </p:nvSpPr>
        <p:spPr>
          <a:xfrm>
            <a:off x="1005840" y="3191256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6366F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463040" y="3191256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Contextual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3291840" y="3191256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Prior year patterns, industry norms,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engagement type awareness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731520" y="3904488"/>
            <a:ext cx="73152" cy="64008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25" name="Shape 23"/>
          <p:cNvSpPr/>
          <p:nvPr/>
        </p:nvSpPr>
        <p:spPr>
          <a:xfrm>
            <a:off x="804672" y="3904488"/>
            <a:ext cx="7607808" cy="64008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6" name="Text 24"/>
          <p:cNvSpPr/>
          <p:nvPr/>
        </p:nvSpPr>
        <p:spPr>
          <a:xfrm>
            <a:off x="1005840" y="3904488"/>
            <a:ext cx="365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dirty="0">
                <a:solidFill>
                  <a:srgbClr val="8B5CF6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463040" y="3904488"/>
            <a:ext cx="16459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Graph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291840" y="3904488"/>
            <a:ext cx="49377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Supplier → Invoice → Payment chains,</a:t>
            </a: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intercompany &amp; related party detection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731520" y="4709160"/>
            <a:ext cx="7680960" cy="0"/>
          </a:xfrm>
          <a:prstGeom prst="rect">
            <a:avLst/>
          </a:prstGeom>
          <a:solidFill>
            <a:srgbClr val="10B981"/>
          </a:solidFill>
          <a:ln/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Business Case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9144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Example: 50-Client Practice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73152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£540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73152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cost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73152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 billable × £12/mo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269748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69748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75 hrs</a:t>
            </a:r>
            <a:endParaRPr lang="en-US" sz="2800" dirty="0"/>
          </a:p>
        </p:txBody>
      </p:sp>
      <p:sp>
        <p:nvSpPr>
          <p:cNvPr id="11" name="Text 9"/>
          <p:cNvSpPr/>
          <p:nvPr/>
        </p:nvSpPr>
        <p:spPr>
          <a:xfrm>
            <a:off x="269748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saved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9748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1.5 hrs per client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4663440" y="1371600"/>
            <a:ext cx="1828800" cy="128016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6344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£1,875</a:t>
            </a:r>
            <a:endParaRPr lang="en-US" sz="2800" dirty="0"/>
          </a:p>
        </p:txBody>
      </p:sp>
      <p:sp>
        <p:nvSpPr>
          <p:cNvPr id="15" name="Text 13"/>
          <p:cNvSpPr/>
          <p:nvPr/>
        </p:nvSpPr>
        <p:spPr>
          <a:xfrm>
            <a:off x="466344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Staff cost saved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66344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 £25/hr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6629400" y="1371600"/>
            <a:ext cx="1828800" cy="128016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6629400" y="141732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3.5×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62940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0F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Monthly ROI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629400" y="228600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0FDF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day one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31520" y="29260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Volume Pricing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731520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3" name="Text 21"/>
          <p:cNvSpPr/>
          <p:nvPr/>
        </p:nvSpPr>
        <p:spPr>
          <a:xfrm>
            <a:off x="731520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731520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forever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731520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clients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2304288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27" name="Text 25"/>
          <p:cNvSpPr/>
          <p:nvPr/>
        </p:nvSpPr>
        <p:spPr>
          <a:xfrm>
            <a:off x="2304288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£20</a:t>
            </a:r>
            <a:endParaRPr lang="en-US" sz="2200" dirty="0"/>
          </a:p>
        </p:txBody>
      </p:sp>
      <p:sp>
        <p:nvSpPr>
          <p:cNvPr id="28" name="Text 26"/>
          <p:cNvSpPr/>
          <p:nvPr/>
        </p:nvSpPr>
        <p:spPr>
          <a:xfrm>
            <a:off x="2304288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2304288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6–20 clients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3877056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1" name="Text 29"/>
          <p:cNvSpPr/>
          <p:nvPr/>
        </p:nvSpPr>
        <p:spPr>
          <a:xfrm>
            <a:off x="3877056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£15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3877056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877056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21–50 clients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5449824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5" name="Text 33"/>
          <p:cNvSpPr/>
          <p:nvPr/>
        </p:nvSpPr>
        <p:spPr>
          <a:xfrm>
            <a:off x="5449824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£12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5449824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449824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51–100 clients</a:t>
            </a:r>
            <a:endParaRPr lang="en-US" sz="900" dirty="0"/>
          </a:p>
        </p:txBody>
      </p:sp>
      <p:sp>
        <p:nvSpPr>
          <p:cNvPr id="38" name="Shape 36"/>
          <p:cNvSpPr/>
          <p:nvPr/>
        </p:nvSpPr>
        <p:spPr>
          <a:xfrm>
            <a:off x="7022592" y="3337560"/>
            <a:ext cx="1828800" cy="914400"/>
          </a:xfrm>
          <a:prstGeom prst="rect">
            <a:avLst/>
          </a:prstGeom>
          <a:solidFill>
            <a:srgbClr val="F8FAFC"/>
          </a:solidFill>
          <a:ln/>
        </p:spPr>
      </p:sp>
      <p:sp>
        <p:nvSpPr>
          <p:cNvPr id="39" name="Text 37"/>
          <p:cNvSpPr/>
          <p:nvPr/>
        </p:nvSpPr>
        <p:spPr>
          <a:xfrm>
            <a:off x="7022592" y="3337560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£10</a:t>
            </a:r>
            <a:endParaRPr lang="en-US" sz="2200" dirty="0"/>
          </a:p>
        </p:txBody>
      </p:sp>
      <p:sp>
        <p:nvSpPr>
          <p:cNvPr id="40" name="Text 38"/>
          <p:cNvSpPr/>
          <p:nvPr/>
        </p:nvSpPr>
        <p:spPr>
          <a:xfrm>
            <a:off x="7022592" y="374904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client/mo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7022592" y="3977640"/>
            <a:ext cx="18288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101+ clients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731520" y="4434840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features included at every tier. 30-day free trial. No setup fees.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Market Opportunity</a:t>
            </a:r>
            <a:endParaRPr lang="en-US" sz="3200" dirty="0"/>
          </a:p>
        </p:txBody>
      </p:sp>
      <p:sp>
        <p:nvSpPr>
          <p:cNvPr id="4" name="Shape 2"/>
          <p:cNvSpPr/>
          <p:nvPr/>
        </p:nvSpPr>
        <p:spPr>
          <a:xfrm>
            <a:off x="73152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37360" y="1097280"/>
            <a:ext cx="411480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73152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23,700</a:t>
            </a:r>
            <a:endParaRPr lang="en-US" sz="2800" dirty="0"/>
          </a:p>
        </p:txBody>
      </p:sp>
      <p:sp>
        <p:nvSpPr>
          <p:cNvPr id="7" name="Text 4"/>
          <p:cNvSpPr/>
          <p:nvPr/>
        </p:nvSpPr>
        <p:spPr>
          <a:xfrm>
            <a:off x="73152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UK Practices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(5–50 staff)</a:t>
            </a:r>
            <a:endParaRPr lang="en-US" sz="1100" dirty="0"/>
          </a:p>
        </p:txBody>
      </p:sp>
      <p:sp>
        <p:nvSpPr>
          <p:cNvPr id="8" name="Shape 5"/>
          <p:cNvSpPr/>
          <p:nvPr/>
        </p:nvSpPr>
        <p:spPr>
          <a:xfrm>
            <a:off x="338328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9120" y="1097280"/>
            <a:ext cx="411480" cy="411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338328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37.9M</a:t>
            </a:r>
            <a:endParaRPr lang="en-US" sz="2800" dirty="0"/>
          </a:p>
        </p:txBody>
      </p:sp>
      <p:sp>
        <p:nvSpPr>
          <p:cNvPr id="11" name="Text 7"/>
          <p:cNvSpPr/>
          <p:nvPr/>
        </p:nvSpPr>
        <p:spPr>
          <a:xfrm>
            <a:off x="338328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Reconciliations</a:t>
            </a:r>
            <a:endParaRPr lang="en-US" sz="1100" dirty="0"/>
          </a:p>
        </p:txBody>
      </p:sp>
      <p:sp>
        <p:nvSpPr>
          <p:cNvPr id="12" name="Shape 8"/>
          <p:cNvSpPr/>
          <p:nvPr/>
        </p:nvSpPr>
        <p:spPr>
          <a:xfrm>
            <a:off x="6035040" y="1005840"/>
            <a:ext cx="2468880" cy="146304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pic>
        <p:nvPicPr>
          <p:cNvPr id="1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0880" y="1097280"/>
            <a:ext cx="411480" cy="411480"/>
          </a:xfrm>
          <a:prstGeom prst="rect">
            <a:avLst/>
          </a:prstGeom>
        </p:spPr>
      </p:pic>
      <p:sp>
        <p:nvSpPr>
          <p:cNvPr id="14" name="Text 9"/>
          <p:cNvSpPr/>
          <p:nvPr/>
        </p:nvSpPr>
        <p:spPr>
          <a:xfrm>
            <a:off x="6035040" y="15544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75.8M</a:t>
            </a:r>
            <a:endParaRPr lang="en-US" sz="2800" dirty="0"/>
          </a:p>
        </p:txBody>
      </p:sp>
      <p:sp>
        <p:nvSpPr>
          <p:cNvPr id="15" name="Text 10"/>
          <p:cNvSpPr/>
          <p:nvPr/>
        </p:nvSpPr>
        <p:spPr>
          <a:xfrm>
            <a:off x="6035040" y="2011680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of Manual</a:t>
            </a:r>
            <a:endParaRPr lang="en-US" sz="1100" dirty="0"/>
          </a:p>
          <a:p>
            <a:pPr algn="ctr"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 Per Year</a:t>
            </a:r>
            <a:endParaRPr lang="en-US" sz="1100" dirty="0"/>
          </a:p>
        </p:txBody>
      </p:sp>
      <p:sp>
        <p:nvSpPr>
          <p:cNvPr id="16" name="Text 11"/>
          <p:cNvSpPr/>
          <p:nvPr/>
        </p:nvSpPr>
        <p:spPr>
          <a:xfrm>
            <a:off x="731520" y="2743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Now</a:t>
            </a:r>
            <a:endParaRPr lang="en-US" sz="1400" dirty="0"/>
          </a:p>
        </p:txBody>
      </p:sp>
      <p:pic>
        <p:nvPicPr>
          <p:cNvPr id="1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1520" y="3246120"/>
            <a:ext cx="228600" cy="228600"/>
          </a:xfrm>
          <a:prstGeom prst="rect">
            <a:avLst/>
          </a:prstGeom>
        </p:spPr>
      </p:pic>
      <p:sp>
        <p:nvSpPr>
          <p:cNvPr id="18" name="Text 12"/>
          <p:cNvSpPr/>
          <p:nvPr/>
        </p:nvSpPr>
        <p:spPr>
          <a:xfrm>
            <a:off x="1097280" y="320040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Staffing crisis</a:t>
            </a:r>
            <a:endParaRPr lang="en-US" sz="1200" dirty="0"/>
          </a:p>
        </p:txBody>
      </p:sp>
      <p:sp>
        <p:nvSpPr>
          <p:cNvPr id="19" name="Text 13"/>
          <p:cNvSpPr/>
          <p:nvPr/>
        </p:nvSpPr>
        <p:spPr>
          <a:xfrm>
            <a:off x="2926080" y="3200400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Practices can't hire qualified accountants</a:t>
            </a:r>
            <a:endParaRPr lang="en-US" sz="1100" dirty="0"/>
          </a:p>
        </p:txBody>
      </p:sp>
      <p:pic>
        <p:nvPicPr>
          <p:cNvPr id="20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1520" y="3593592"/>
            <a:ext cx="228600" cy="228600"/>
          </a:xfrm>
          <a:prstGeom prst="rect">
            <a:avLst/>
          </a:prstGeom>
        </p:spPr>
      </p:pic>
      <p:sp>
        <p:nvSpPr>
          <p:cNvPr id="21" name="Text 14"/>
          <p:cNvSpPr/>
          <p:nvPr/>
        </p:nvSpPr>
        <p:spPr>
          <a:xfrm>
            <a:off x="1097280" y="354787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 compression</a:t>
            </a:r>
            <a:endParaRPr lang="en-US" sz="1200" dirty="0"/>
          </a:p>
        </p:txBody>
      </p:sp>
      <p:sp>
        <p:nvSpPr>
          <p:cNvPr id="22" name="Text 15"/>
          <p:cNvSpPr/>
          <p:nvPr/>
        </p:nvSpPr>
        <p:spPr>
          <a:xfrm>
            <a:off x="2926080" y="354787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won't pay for manual admin work</a:t>
            </a:r>
            <a:endParaRPr lang="en-US" sz="1100" dirty="0"/>
          </a:p>
        </p:txBody>
      </p:sp>
      <p:pic>
        <p:nvPicPr>
          <p:cNvPr id="23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520" y="3941064"/>
            <a:ext cx="228600" cy="228600"/>
          </a:xfrm>
          <a:prstGeom prst="rect">
            <a:avLst/>
          </a:prstGeom>
        </p:spPr>
      </p:pic>
      <p:sp>
        <p:nvSpPr>
          <p:cNvPr id="24" name="Text 16"/>
          <p:cNvSpPr/>
          <p:nvPr/>
        </p:nvSpPr>
        <p:spPr>
          <a:xfrm>
            <a:off x="1097280" y="389534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Cloud adoption</a:t>
            </a:r>
            <a:endParaRPr lang="en-US" sz="1200" dirty="0"/>
          </a:p>
        </p:txBody>
      </p:sp>
      <p:sp>
        <p:nvSpPr>
          <p:cNvPr id="25" name="Text 17"/>
          <p:cNvSpPr/>
          <p:nvPr/>
        </p:nvSpPr>
        <p:spPr>
          <a:xfrm>
            <a:off x="2926080" y="389534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Xero/QBO penetration enables CSV export</a:t>
            </a:r>
            <a:endParaRPr lang="en-US" sz="1100" dirty="0"/>
          </a:p>
        </p:txBody>
      </p:sp>
      <p:pic>
        <p:nvPicPr>
          <p:cNvPr id="26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1520" y="4288536"/>
            <a:ext cx="228600" cy="228600"/>
          </a:xfrm>
          <a:prstGeom prst="rect">
            <a:avLst/>
          </a:prstGeom>
        </p:spPr>
      </p:pic>
      <p:sp>
        <p:nvSpPr>
          <p:cNvPr id="27" name="Text 18"/>
          <p:cNvSpPr/>
          <p:nvPr/>
        </p:nvSpPr>
        <p:spPr>
          <a:xfrm>
            <a:off x="1097280" y="4242816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MTD &amp; regulation</a:t>
            </a:r>
            <a:endParaRPr lang="en-US" sz="1200" dirty="0"/>
          </a:p>
        </p:txBody>
      </p:sp>
      <p:sp>
        <p:nvSpPr>
          <p:cNvPr id="28" name="Text 19"/>
          <p:cNvSpPr/>
          <p:nvPr/>
        </p:nvSpPr>
        <p:spPr>
          <a:xfrm>
            <a:off x="2926080" y="424281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Better documentation required by regulators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dirty="0">
                <a:solidFill>
                  <a:srgbClr val="1E293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Partner Programme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731520" y="77724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recurring commission by referring accounting practices to Reconcilr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3657600" cy="2926080"/>
          </a:xfrm>
          <a:prstGeom prst="rect">
            <a:avLst/>
          </a:prstGeom>
          <a:solidFill>
            <a:srgbClr val="F8FAFC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1005840" y="1463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29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1005840" y="1920240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8" name="Text 6"/>
          <p:cNvSpPr/>
          <p:nvPr/>
        </p:nvSpPr>
        <p:spPr>
          <a:xfrm>
            <a:off x="1005840" y="192024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417320" y="1920240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as a Reconcilr partner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1005840" y="2304288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30428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1417320" y="2304288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Share your unique referral link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1005840" y="2688336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4" name="Text 12"/>
          <p:cNvSpPr/>
          <p:nvPr/>
        </p:nvSpPr>
        <p:spPr>
          <a:xfrm>
            <a:off x="1005840" y="26883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1417320" y="2688336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commission on every subscription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1005840" y="3072384"/>
            <a:ext cx="274320" cy="274320"/>
          </a:xfrm>
          <a:prstGeom prst="ellipse">
            <a:avLst/>
          </a:prstGeom>
          <a:solidFill>
            <a:srgbClr val="10B981"/>
          </a:solidFill>
          <a:ln/>
        </p:spPr>
      </p:sp>
      <p:sp>
        <p:nvSpPr>
          <p:cNvPr id="17" name="Text 15"/>
          <p:cNvSpPr/>
          <p:nvPr/>
        </p:nvSpPr>
        <p:spPr>
          <a:xfrm>
            <a:off x="1005840" y="3072384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417320" y="3072384"/>
            <a:ext cx="2743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Track earnings in your partner dashboard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754880" y="1371600"/>
            <a:ext cx="3657600" cy="2926080"/>
          </a:xfrm>
          <a:prstGeom prst="rect">
            <a:avLst/>
          </a:prstGeom>
          <a:solidFill>
            <a:srgbClr val="0F172A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5029200" y="146304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Commission Structure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5029200" y="196596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2" name="Text 20"/>
          <p:cNvSpPr/>
          <p:nvPr/>
        </p:nvSpPr>
        <p:spPr>
          <a:xfrm>
            <a:off x="5212080" y="196596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Bronze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26480" y="196596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1–5 referrals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223760" y="196596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10%</a:t>
            </a:r>
            <a:endParaRPr lang="en-US" sz="2000" dirty="0"/>
          </a:p>
        </p:txBody>
      </p:sp>
      <p:sp>
        <p:nvSpPr>
          <p:cNvPr id="25" name="Shape 23"/>
          <p:cNvSpPr/>
          <p:nvPr/>
        </p:nvSpPr>
        <p:spPr>
          <a:xfrm>
            <a:off x="5029200" y="251460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26" name="Text 24"/>
          <p:cNvSpPr/>
          <p:nvPr/>
        </p:nvSpPr>
        <p:spPr>
          <a:xfrm>
            <a:off x="5212080" y="251460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Silver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6126480" y="251460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6–15 referrals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223760" y="251460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15%</a:t>
            </a:r>
            <a:endParaRPr lang="en-US" sz="2000" dirty="0"/>
          </a:p>
        </p:txBody>
      </p:sp>
      <p:sp>
        <p:nvSpPr>
          <p:cNvPr id="29" name="Shape 27"/>
          <p:cNvSpPr/>
          <p:nvPr/>
        </p:nvSpPr>
        <p:spPr>
          <a:xfrm>
            <a:off x="5029200" y="3063240"/>
            <a:ext cx="3108960" cy="502920"/>
          </a:xfrm>
          <a:prstGeom prst="rect">
            <a:avLst/>
          </a:prstGeom>
          <a:solidFill>
            <a:srgbClr val="1E293B"/>
          </a:solidFill>
          <a:ln/>
        </p:spPr>
      </p:sp>
      <p:sp>
        <p:nvSpPr>
          <p:cNvPr id="30" name="Text 28"/>
          <p:cNvSpPr/>
          <p:nvPr/>
        </p:nvSpPr>
        <p:spPr>
          <a:xfrm>
            <a:off x="5212080" y="3063240"/>
            <a:ext cx="914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Gold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6126480" y="3063240"/>
            <a:ext cx="1097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16+ referrals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7223760" y="3063240"/>
            <a:ext cx="7315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000" dirty="0">
                <a:solidFill>
                  <a:srgbClr val="10B98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20%</a:t>
            </a:r>
            <a:endParaRPr lang="en-US" sz="2000" dirty="0"/>
          </a:p>
        </p:txBody>
      </p:sp>
      <p:sp>
        <p:nvSpPr>
          <p:cNvPr id="33" name="Text 31"/>
          <p:cNvSpPr/>
          <p:nvPr/>
        </p:nvSpPr>
        <p:spPr>
          <a:xfrm>
            <a:off x="5029200" y="3657600"/>
            <a:ext cx="31089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Recurring monthly commission</a:t>
            </a:r>
            <a:endParaRPr lang="en-US" sz="1000" dirty="0"/>
          </a:p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 the lifetime of the referral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3" name="Shape 1"/>
          <p:cNvSpPr/>
          <p:nvPr/>
        </p:nvSpPr>
        <p:spPr>
          <a:xfrm>
            <a:off x="731520" y="914400"/>
            <a:ext cx="548640" cy="548640"/>
          </a:xfrm>
          <a:prstGeom prst="roundRect">
            <a:avLst>
              <a:gd name="adj" fmla="val 16667"/>
            </a:avLst>
          </a:prstGeom>
          <a:solidFill>
            <a:srgbClr val="10B981"/>
          </a:solidFill>
          <a:ln/>
        </p:spPr>
      </p:sp>
      <p:sp>
        <p:nvSpPr>
          <p:cNvPr id="4" name="Text 2"/>
          <p:cNvSpPr/>
          <p:nvPr/>
        </p:nvSpPr>
        <p:spPr>
          <a:xfrm>
            <a:off x="731520" y="914400"/>
            <a:ext cx="54864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1645920"/>
            <a:ext cx="73152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Ready to eliminate</a:t>
            </a:r>
            <a:endParaRPr lang="en-US" sz="3600" dirty="0"/>
          </a:p>
          <a:p>
            <a:pPr indent="0" marL="0">
              <a:buNone/>
            </a:pPr>
            <a:r>
              <a:rPr lang="en-US" sz="36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manual reconciliation?</a:t>
            </a:r>
            <a:endParaRPr lang="en-US" sz="3600" dirty="0"/>
          </a:p>
        </p:txBody>
      </p:sp>
      <p:sp>
        <p:nvSpPr>
          <p:cNvPr id="6" name="Shape 4"/>
          <p:cNvSpPr/>
          <p:nvPr/>
        </p:nvSpPr>
        <p:spPr>
          <a:xfrm>
            <a:off x="731520" y="2834640"/>
            <a:ext cx="2468880" cy="914400"/>
          </a:xfrm>
          <a:prstGeom prst="rect">
            <a:avLst/>
          </a:prstGeom>
          <a:solidFill>
            <a:srgbClr val="10B98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73152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Free Trial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 days, full access, no credit card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383280" y="2834640"/>
            <a:ext cx="2468880" cy="914400"/>
          </a:xfrm>
          <a:prstGeom prst="rect">
            <a:avLst/>
          </a:prstGeom>
          <a:solidFill>
            <a:srgbClr val="0D9488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38328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Demo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38328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Reconcilr match your real data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035040" y="2834640"/>
            <a:ext cx="2468880" cy="914400"/>
          </a:xfrm>
          <a:prstGeom prst="rect">
            <a:avLst/>
          </a:prstGeom>
          <a:solidFill>
            <a:srgbClr val="6366F1"/>
          </a:solidFill>
          <a:ln/>
          <a:effectLst>
            <a:outerShdw sx="100000" sy="100000" kx="0" ky="0" algn="bl" rotWithShape="0" blurRad="76200" dist="25400" dir="8100000">
              <a:srgbClr val="000000">
                <a:alpha val="10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35040" y="288036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Partner Up</a:t>
            </a:r>
            <a:endParaRPr lang="en-US" sz="1600" dirty="0"/>
          </a:p>
        </p:txBody>
      </p:sp>
      <p:sp>
        <p:nvSpPr>
          <p:cNvPr id="14" name="Text 12"/>
          <p:cNvSpPr/>
          <p:nvPr/>
        </p:nvSpPr>
        <p:spPr>
          <a:xfrm>
            <a:off x="6035040" y="3291840"/>
            <a:ext cx="24688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Earn recurring commission on referrals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731520" y="4023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app.reconcilr.com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731520" y="43891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phillip@solutionssynthesis.com  |  Solutions Synthesis Limited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0B981"/>
          </a:solidFill>
          <a:ln/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Reconcilr - Intelligent Matching for Accountants</dc:title>
  <dc:subject>PptxGenJS Presentation</dc:subject>
  <dc:creator>Reconcilr</dc:creator>
  <cp:lastModifiedBy>Reconcilr</cp:lastModifiedBy>
  <cp:revision>1</cp:revision>
  <dcterms:created xsi:type="dcterms:W3CDTF">2026-02-10T09:10:09Z</dcterms:created>
  <dcterms:modified xsi:type="dcterms:W3CDTF">2026-02-10T09:10:09Z</dcterms:modified>
</cp:coreProperties>
</file>