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097280"/>
            <a:ext cx="640080" cy="640080"/>
          </a:xfrm>
          <a:prstGeom prst="roundRect">
            <a:avLst>
              <a:gd name="adj" fmla="val 17143"/>
            </a:avLst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Reconcilr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 Matching for Accountants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the most time-consuming part of accounting work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663440"/>
            <a:ext cx="76809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reconcilr.com  |  phillip@solutionssynthesis.com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is the dirty secret of accounting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200400" cy="1645920"/>
          </a:xfrm>
          <a:prstGeom prst="rect">
            <a:avLst/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41732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60–70%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fee time spent matching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that don't quite match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389120" y="1371600"/>
            <a:ext cx="4206240" cy="34747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Text 7"/>
          <p:cNvSpPr/>
          <p:nvPr/>
        </p:nvSpPr>
        <p:spPr>
          <a:xfrm>
            <a:off x="4480560" y="137160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AMZN MKTP UK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0" y="137160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217920" y="137160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Amazon Marketplace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680960" y="13716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Abbreviations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389120" y="1737360"/>
            <a:ext cx="420624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1737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$5,999.00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943600" y="173736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0" y="1737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$5,939.01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73736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settlement discount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389120" y="2103120"/>
            <a:ext cx="4206240" cy="34747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9" name="Text 17"/>
          <p:cNvSpPr/>
          <p:nvPr/>
        </p:nvSpPr>
        <p:spPr>
          <a:xfrm>
            <a:off x="4480560" y="210312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× $2,000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943600" y="210312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210312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× $6,000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680960" y="210312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payments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389120" y="2468880"/>
            <a:ext cx="420624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4480560" y="24688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TfL Travel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0" y="246888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17920" y="24688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Transport for London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680960" y="246888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name variants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389120" y="2926080"/>
            <a:ext cx="420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software demands exact matches.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delivers approximate matches.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3749040"/>
            <a:ext cx="7680960" cy="8229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30" name="Text 28"/>
          <p:cNvSpPr/>
          <p:nvPr/>
        </p:nvSpPr>
        <p:spPr>
          <a:xfrm>
            <a:off x="1005840" y="3749040"/>
            <a:ext cx="7406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75.8 million hours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reconciliation work annually in UK SME practices — done mostly in Excel, by expensive humans, under deadline pressure.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Solution: Hyper Fuzzy Matching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AI hype. Intelligent confidence-scored matching that thinks like an accountant.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325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AMZN MKTP UK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0" y="13258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566160" y="1325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Amazon Marketplace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0" y="139903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7132320" y="13990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87452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14400" y="1874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$5,939.01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0" y="18745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566160" y="1874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$5,999.00 (1% discount)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132320" y="194767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0" y="194767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242316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14400" y="24231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items = $6,001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0400" y="24231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566160" y="24231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invoice = $6,000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132320" y="249631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7132320" y="249631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31520" y="3063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Confidence Scoring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3152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5" name="Shape 23"/>
          <p:cNvSpPr/>
          <p:nvPr/>
        </p:nvSpPr>
        <p:spPr>
          <a:xfrm>
            <a:off x="731520" y="3474720"/>
            <a:ext cx="18288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95%+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3152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Auto-accept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69748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9" name="Shape 27"/>
          <p:cNvSpPr/>
          <p:nvPr/>
        </p:nvSpPr>
        <p:spPr>
          <a:xfrm>
            <a:off x="2697480" y="3474720"/>
            <a:ext cx="18288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0" name="Text 28"/>
          <p:cNvSpPr/>
          <p:nvPr/>
        </p:nvSpPr>
        <p:spPr>
          <a:xfrm>
            <a:off x="269748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75–94%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269748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queue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3" name="Shape 31"/>
          <p:cNvSpPr/>
          <p:nvPr/>
        </p:nvSpPr>
        <p:spPr>
          <a:xfrm>
            <a:off x="4663440" y="3474720"/>
            <a:ext cx="182880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34" name="Text 32"/>
          <p:cNvSpPr/>
          <p:nvPr/>
        </p:nvSpPr>
        <p:spPr>
          <a:xfrm>
            <a:off x="466344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50–74%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66344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Investigation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62940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7" name="Shape 35"/>
          <p:cNvSpPr/>
          <p:nvPr/>
        </p:nvSpPr>
        <p:spPr>
          <a:xfrm>
            <a:off x="6629400" y="3474720"/>
            <a:ext cx="18288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8" name="Text 36"/>
          <p:cNvSpPr/>
          <p:nvPr/>
        </p:nvSpPr>
        <p:spPr>
          <a:xfrm>
            <a:off x="662940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&lt;50%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662940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work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31520" y="4297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Thresholds configurable per client, per engagement type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Works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4300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statement CSV +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ledger extract CSV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33172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265176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333756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5176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78892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 Fuzzy engine builds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confidence-scored matches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2628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484632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53212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553212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4632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98348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matches ranked by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(98%, 87%...)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72084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704088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72668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772668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704088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17804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working papers,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schedules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3931920"/>
            <a:ext cx="7680960" cy="73152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28" name="Text 26"/>
          <p:cNvSpPr/>
          <p:nvPr/>
        </p:nvSpPr>
        <p:spPr>
          <a:xfrm>
            <a:off x="1005840" y="393192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uploads only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no API credentials needed. Works with any accounting software. Your data stays secure.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Five Layers of Intelligence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73152" cy="6400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1051560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051560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63040" y="10515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Lexical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91840" y="10515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Typo tolerance, abbreviation expansion,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name → legal name mapping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1764792"/>
            <a:ext cx="73152" cy="6400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Shape 8"/>
          <p:cNvSpPr/>
          <p:nvPr/>
        </p:nvSpPr>
        <p:spPr>
          <a:xfrm>
            <a:off x="804672" y="1764792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1764792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463040" y="17647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Numeric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1764792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Rounding tolerance, early settlement,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split/combine detection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2478024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Shape 13"/>
          <p:cNvSpPr/>
          <p:nvPr/>
        </p:nvSpPr>
        <p:spPr>
          <a:xfrm>
            <a:off x="804672" y="2478024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2478024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63040" y="2478024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291840" y="2478024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Adjacent-day matching, month-end timing,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pattern detection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3191256"/>
            <a:ext cx="73152" cy="6400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0" name="Shape 18"/>
          <p:cNvSpPr/>
          <p:nvPr/>
        </p:nvSpPr>
        <p:spPr>
          <a:xfrm>
            <a:off x="804672" y="3191256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1" name="Text 19"/>
          <p:cNvSpPr/>
          <p:nvPr/>
        </p:nvSpPr>
        <p:spPr>
          <a:xfrm>
            <a:off x="1005840" y="3191256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463040" y="3191256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Contextual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291840" y="3191256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year patterns, industry norms,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type awareness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904488"/>
            <a:ext cx="73152" cy="6400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5" name="Shape 23"/>
          <p:cNvSpPr/>
          <p:nvPr/>
        </p:nvSpPr>
        <p:spPr>
          <a:xfrm>
            <a:off x="804672" y="3904488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6" name="Text 24"/>
          <p:cNvSpPr/>
          <p:nvPr/>
        </p:nvSpPr>
        <p:spPr>
          <a:xfrm>
            <a:off x="1005840" y="3904488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5C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463040" y="3904488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291840" y="3904488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→ Invoice → Payment chains,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intercompany &amp; related party detection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" y="4709160"/>
            <a:ext cx="7680960" cy="0"/>
          </a:xfrm>
          <a:prstGeom prst="rect">
            <a:avLst/>
          </a:prstGeom>
          <a:solidFill>
            <a:srgbClr val="10B981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Business Case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50-Client Practice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$675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billable × $15/mo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9748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69748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75 hrs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69748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saved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9748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 hrs per client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6344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6344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$2,250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66344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cost saved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 $30/hr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29400" y="1371600"/>
            <a:ext cx="1828800" cy="128016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2940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3.3×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62940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ROI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62940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0F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day one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31520" y="2926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Pricing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31520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731520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forever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clients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304288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7" name="Text 25"/>
          <p:cNvSpPr/>
          <p:nvPr/>
        </p:nvSpPr>
        <p:spPr>
          <a:xfrm>
            <a:off x="2304288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2304288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304288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6–20 clients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877056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1" name="Text 29"/>
          <p:cNvSpPr/>
          <p:nvPr/>
        </p:nvSpPr>
        <p:spPr>
          <a:xfrm>
            <a:off x="3877056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$19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3877056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877056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21–50 clients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449824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5" name="Text 33"/>
          <p:cNvSpPr/>
          <p:nvPr/>
        </p:nvSpPr>
        <p:spPr>
          <a:xfrm>
            <a:off x="5449824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$15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5449824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449824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51–100 clients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022592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9" name="Text 37"/>
          <p:cNvSpPr/>
          <p:nvPr/>
        </p:nvSpPr>
        <p:spPr>
          <a:xfrm>
            <a:off x="7022592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7022592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7022592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101+ clients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731520" y="44348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features included at every tier. 30-day free trial. No setup fees.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 Opportunity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7360" y="10972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23,700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73152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Practices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(5–50 staff)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38328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20" y="109728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38328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37.9M</a:t>
            </a:r>
            <a:endParaRPr lang="en-US" sz="2800" dirty="0"/>
          </a:p>
        </p:txBody>
      </p:sp>
      <p:sp>
        <p:nvSpPr>
          <p:cNvPr id="11" name="Text 7"/>
          <p:cNvSpPr/>
          <p:nvPr/>
        </p:nvSpPr>
        <p:spPr>
          <a:xfrm>
            <a:off x="338328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Reconciliations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603504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109728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03504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75.8M</a:t>
            </a:r>
            <a:endParaRPr lang="en-US" sz="2800" dirty="0"/>
          </a:p>
        </p:txBody>
      </p:sp>
      <p:sp>
        <p:nvSpPr>
          <p:cNvPr id="15" name="Text 10"/>
          <p:cNvSpPr/>
          <p:nvPr/>
        </p:nvSpPr>
        <p:spPr>
          <a:xfrm>
            <a:off x="603504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of Manual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Per Year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731520" y="2743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14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46120"/>
            <a:ext cx="228600" cy="2286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97280" y="3200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Staffing crisis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2926080" y="32004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can't hire qualified accountants</a:t>
            </a:r>
            <a:endParaRPr lang="en-US" sz="11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593592"/>
            <a:ext cx="228600" cy="2286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09728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 compression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2926080" y="354787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won't pay for manual admin work</a:t>
            </a:r>
            <a:endParaRPr lang="en-US" sz="11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41064"/>
            <a:ext cx="228600" cy="22860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1097280" y="38953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adoption</a:t>
            </a:r>
            <a:endParaRPr lang="en-US" sz="1200" dirty="0"/>
          </a:p>
        </p:txBody>
      </p:sp>
      <p:sp>
        <p:nvSpPr>
          <p:cNvPr id="25" name="Text 17"/>
          <p:cNvSpPr/>
          <p:nvPr/>
        </p:nvSpPr>
        <p:spPr>
          <a:xfrm>
            <a:off x="2926080" y="389534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Xero/QBO penetration enables CSV export</a:t>
            </a:r>
            <a:endParaRPr lang="en-US" sz="1100" dirty="0"/>
          </a:p>
        </p:txBody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4288536"/>
            <a:ext cx="228600" cy="22860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1097280" y="42428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MTD &amp; regulation</a:t>
            </a:r>
            <a:endParaRPr lang="en-US" sz="1200" dirty="0"/>
          </a:p>
        </p:txBody>
      </p:sp>
      <p:sp>
        <p:nvSpPr>
          <p:cNvPr id="28" name="Text 19"/>
          <p:cNvSpPr/>
          <p:nvPr/>
        </p:nvSpPr>
        <p:spPr>
          <a:xfrm>
            <a:off x="2926080" y="424281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documentation required by regulators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Partner Programme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recurring commission by referring accounting practices to Reconcilr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657600" cy="292608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1463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05840" y="1920240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17320" y="1920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as a Reconcilr partner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005840" y="2304288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3042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17320" y="23042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unique referral link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005840" y="2688336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6883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417320" y="268833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commission on every subscription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005840" y="3072384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417320" y="3072384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earnings in your partner dashboard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1371600"/>
            <a:ext cx="3657600" cy="2926080"/>
          </a:xfrm>
          <a:prstGeom prst="rect">
            <a:avLst/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0" y="1463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Commission Structure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029200" y="196596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2" name="Text 20"/>
          <p:cNvSpPr/>
          <p:nvPr/>
        </p:nvSpPr>
        <p:spPr>
          <a:xfrm>
            <a:off x="5212080" y="196596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Bronze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26480" y="196596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referrals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223760" y="196596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5029200" y="251460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6" name="Text 24"/>
          <p:cNvSpPr/>
          <p:nvPr/>
        </p:nvSpPr>
        <p:spPr>
          <a:xfrm>
            <a:off x="5212080" y="251460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Silver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26480" y="25146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6–15 referrals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223760" y="251460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15%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5029200" y="306324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30" name="Text 28"/>
          <p:cNvSpPr/>
          <p:nvPr/>
        </p:nvSpPr>
        <p:spPr>
          <a:xfrm>
            <a:off x="5212080" y="306324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126480" y="306324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16+ referrals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223760" y="306324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029200" y="3657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monthly commission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lifetime of the referral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914400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 to eliminate</a:t>
            </a:r>
            <a:endParaRPr lang="en-US" sz="3600" dirty="0"/>
          </a:p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manual reconciliation?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2468880" cy="91440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Trial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days, full access, no credit card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83280" y="2834640"/>
            <a:ext cx="2468880" cy="91440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8328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38328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Reconcilr match your real data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35040" y="2834640"/>
            <a:ext cx="2468880" cy="914400"/>
          </a:xfrm>
          <a:prstGeom prst="rect">
            <a:avLst/>
          </a:prstGeom>
          <a:solidFill>
            <a:srgbClr val="6366F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Up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03504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recurring commission on referrals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4023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app.reconcilr.com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31520" y="4389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phillip@solutionssynthesis.com  |  Solutions Synthesis Limited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0B981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Reconcilr - Intelligent Matching for Accountants</dc:title>
  <dc:subject>PptxGenJS Presentation</dc:subject>
  <dc:creator>Reconcilr</dc:creator>
  <cp:lastModifiedBy>Reconcilr</cp:lastModifiedBy>
  <cp:revision>1</cp:revision>
  <dcterms:created xsi:type="dcterms:W3CDTF">2026-02-10T09:10:57Z</dcterms:created>
  <dcterms:modified xsi:type="dcterms:W3CDTF">2026-02-10T09:10:57Z</dcterms:modified>
</cp:coreProperties>
</file>